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7" r:id="rId18"/>
    <p:sldId id="1288" r:id="rId19"/>
    <p:sldId id="1249" r:id="rId20"/>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106" d="100"/>
          <a:sy n="106" d="100"/>
        </p:scale>
        <p:origin x="594" y="-45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33713"/>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E. </a:t>
            </a:r>
            <a:r>
              <a:rPr lang="en-US" sz="1100" b="0" i="0" u="none" strike="noStrike" cap="none" dirty="0" err="1">
                <a:solidFill>
                  <a:schemeClr val="tx1"/>
                </a:solidFill>
                <a:latin typeface="Arial"/>
                <a:ea typeface="Arial"/>
                <a:cs typeface="Arial"/>
                <a:sym typeface="Arial"/>
              </a:rPr>
              <a:t>Santhiya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623521104048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260063" y="3956068"/>
            <a:ext cx="2528847"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AVS College of technology, Salem</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20D59580-5DC9-45CA-BA7B-524C91B17A22}"/>
              </a:ext>
            </a:extLst>
          </p:cNvPr>
          <p:cNvPicPr>
            <a:picLocks noChangeAspect="1"/>
          </p:cNvPicPr>
          <p:nvPr/>
        </p:nvPicPr>
        <p:blipFill>
          <a:blip r:embed="rId2"/>
          <a:stretch>
            <a:fillRect/>
          </a:stretch>
        </p:blipFill>
        <p:spPr>
          <a:xfrm>
            <a:off x="311700" y="1389600"/>
            <a:ext cx="8676450"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DBDBF856-6CCD-4088-91C1-A6A387474461}"/>
              </a:ext>
            </a:extLst>
          </p:cNvPr>
          <p:cNvPicPr>
            <a:picLocks noChangeAspect="1"/>
          </p:cNvPicPr>
          <p:nvPr/>
        </p:nvPicPr>
        <p:blipFill>
          <a:blip r:embed="rId2"/>
          <a:stretch>
            <a:fillRect/>
          </a:stretch>
        </p:blipFill>
        <p:spPr>
          <a:xfrm>
            <a:off x="344032" y="698372"/>
            <a:ext cx="8600792" cy="403659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C428CD55-E51C-40F7-809C-28546C9394F7}"/>
              </a:ext>
            </a:extLst>
          </p:cNvPr>
          <p:cNvPicPr>
            <a:picLocks noChangeAspect="1"/>
          </p:cNvPicPr>
          <p:nvPr/>
        </p:nvPicPr>
        <p:blipFill>
          <a:blip r:embed="rId2"/>
          <a:stretch>
            <a:fillRect/>
          </a:stretch>
        </p:blipFill>
        <p:spPr>
          <a:xfrm>
            <a:off x="353084" y="1267649"/>
            <a:ext cx="4037847" cy="3240851"/>
          </a:xfrm>
          <a:prstGeom prst="rect">
            <a:avLst/>
          </a:prstGeom>
        </p:spPr>
      </p:pic>
      <p:pic>
        <p:nvPicPr>
          <p:cNvPr id="6" name="Picture 5">
            <a:extLst>
              <a:ext uri="{FF2B5EF4-FFF2-40B4-BE49-F238E27FC236}">
                <a16:creationId xmlns:a16="http://schemas.microsoft.com/office/drawing/2014/main" id="{75033627-F3CE-4D52-9FBC-DA648F89516E}"/>
              </a:ext>
            </a:extLst>
          </p:cNvPr>
          <p:cNvPicPr>
            <a:picLocks noChangeAspect="1"/>
          </p:cNvPicPr>
          <p:nvPr/>
        </p:nvPicPr>
        <p:blipFill>
          <a:blip r:embed="rId3"/>
          <a:stretch>
            <a:fillRect/>
          </a:stretch>
        </p:blipFill>
        <p:spPr>
          <a:xfrm>
            <a:off x="4666407" y="1267648"/>
            <a:ext cx="4124059" cy="324085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FD223682-417A-4BA3-83A3-0D6AD162BC00}"/>
              </a:ext>
            </a:extLst>
          </p:cNvPr>
          <p:cNvPicPr>
            <a:picLocks noChangeAspect="1"/>
          </p:cNvPicPr>
          <p:nvPr/>
        </p:nvPicPr>
        <p:blipFill>
          <a:blip r:embed="rId2"/>
          <a:stretch>
            <a:fillRect/>
          </a:stretch>
        </p:blipFill>
        <p:spPr>
          <a:xfrm>
            <a:off x="380247" y="1267649"/>
            <a:ext cx="3838668" cy="3621222"/>
          </a:xfrm>
          <a:prstGeom prst="rect">
            <a:avLst/>
          </a:prstGeom>
        </p:spPr>
      </p:pic>
      <p:pic>
        <p:nvPicPr>
          <p:cNvPr id="6" name="Picture 5">
            <a:extLst>
              <a:ext uri="{FF2B5EF4-FFF2-40B4-BE49-F238E27FC236}">
                <a16:creationId xmlns:a16="http://schemas.microsoft.com/office/drawing/2014/main" id="{234A8DD9-A2C8-4ABA-8A9F-7962A7E63A82}"/>
              </a:ext>
            </a:extLst>
          </p:cNvPr>
          <p:cNvPicPr>
            <a:picLocks noChangeAspect="1"/>
          </p:cNvPicPr>
          <p:nvPr/>
        </p:nvPicPr>
        <p:blipFill>
          <a:blip r:embed="rId3"/>
          <a:stretch>
            <a:fillRect/>
          </a:stretch>
        </p:blipFill>
        <p:spPr>
          <a:xfrm>
            <a:off x="4572000" y="1267649"/>
            <a:ext cx="4092166" cy="3621222"/>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B9B0CF2-9342-4736-9168-B8F7264C6FF1}"/>
              </a:ext>
            </a:extLst>
          </p:cNvPr>
          <p:cNvSpPr txBox="1"/>
          <p:nvPr/>
        </p:nvSpPr>
        <p:spPr>
          <a:xfrm>
            <a:off x="116958" y="999461"/>
            <a:ext cx="8811989" cy="3752042"/>
          </a:xfrm>
          <a:prstGeom prst="rect">
            <a:avLst/>
          </a:prstGeom>
          <a:noFill/>
        </p:spPr>
        <p:txBody>
          <a:bodyPr wrap="square" rtlCol="0">
            <a:spAutoFit/>
          </a:bodyPr>
          <a:lstStyle/>
          <a:p>
            <a:pPr algn="l">
              <a:lnSpc>
                <a:spcPct val="150000"/>
              </a:lnSpc>
              <a:buFont typeface="Arial" panose="020B0604020202020204" pitchFamily="34" charset="0"/>
              <a:buChar char="•"/>
            </a:pPr>
            <a:r>
              <a:rPr lang="en-US" sz="1600" b="1" i="0" dirty="0">
                <a:solidFill>
                  <a:srgbClr val="0D0D0D"/>
                </a:solidFill>
                <a:effectLst/>
                <a:latin typeface="Times New Roman" panose="02020603050405020304" pitchFamily="18" charset="0"/>
                <a:cs typeface="Times New Roman" panose="02020603050405020304" pitchFamily="18" charset="0"/>
              </a:rPr>
              <a:t>Real-time GPS Tracking</a:t>
            </a:r>
            <a:r>
              <a:rPr lang="en-US" sz="1600" b="0" i="0" dirty="0">
                <a:solidFill>
                  <a:srgbClr val="0D0D0D"/>
                </a:solidFill>
                <a:effectLst/>
                <a:latin typeface="Times New Roman" panose="02020603050405020304" pitchFamily="18" charset="0"/>
                <a:cs typeface="Times New Roman" panose="02020603050405020304" pitchFamily="18" charset="0"/>
              </a:rPr>
              <a:t>: Integrate GPS tracking to provide passengers with live updates on bus locations and estimated arrival times, enhancing travel experience and customer satisfaction.</a:t>
            </a:r>
          </a:p>
          <a:p>
            <a:pPr algn="l">
              <a:lnSpc>
                <a:spcPct val="150000"/>
              </a:lnSpc>
              <a:buFont typeface="Arial" panose="020B0604020202020204" pitchFamily="34" charset="0"/>
              <a:buChar char="•"/>
            </a:pPr>
            <a:r>
              <a:rPr lang="en-US" sz="1600" b="1" i="0" dirty="0">
                <a:solidFill>
                  <a:srgbClr val="0D0D0D"/>
                </a:solidFill>
                <a:effectLst/>
                <a:latin typeface="Times New Roman" panose="02020603050405020304" pitchFamily="18" charset="0"/>
                <a:cs typeface="Times New Roman" panose="02020603050405020304" pitchFamily="18" charset="0"/>
              </a:rPr>
              <a:t>Payment Integration</a:t>
            </a:r>
            <a:r>
              <a:rPr lang="en-US" sz="1600" b="0" i="0" dirty="0">
                <a:solidFill>
                  <a:srgbClr val="0D0D0D"/>
                </a:solidFill>
                <a:effectLst/>
                <a:latin typeface="Times New Roman" panose="02020603050405020304" pitchFamily="18" charset="0"/>
                <a:cs typeface="Times New Roman" panose="02020603050405020304" pitchFamily="18" charset="0"/>
              </a:rPr>
              <a:t>: Introduce seamless payment options, including digital wallets and online banking, to simplify the booking and payment process for passengers.</a:t>
            </a:r>
          </a:p>
          <a:p>
            <a:pPr algn="l">
              <a:lnSpc>
                <a:spcPct val="150000"/>
              </a:lnSpc>
              <a:buFont typeface="Arial" panose="020B0604020202020204" pitchFamily="34" charset="0"/>
              <a:buChar char="•"/>
            </a:pPr>
            <a:r>
              <a:rPr lang="en-US" sz="1600" b="1" i="0" dirty="0">
                <a:solidFill>
                  <a:srgbClr val="0D0D0D"/>
                </a:solidFill>
                <a:effectLst/>
                <a:latin typeface="Times New Roman" panose="02020603050405020304" pitchFamily="18" charset="0"/>
                <a:cs typeface="Times New Roman" panose="02020603050405020304" pitchFamily="18" charset="0"/>
              </a:rPr>
              <a:t>Mobile App Support</a:t>
            </a:r>
            <a:r>
              <a:rPr lang="en-US" sz="1600" b="0" i="0" dirty="0">
                <a:solidFill>
                  <a:srgbClr val="0D0D0D"/>
                </a:solidFill>
                <a:effectLst/>
                <a:latin typeface="Times New Roman" panose="02020603050405020304" pitchFamily="18" charset="0"/>
                <a:cs typeface="Times New Roman" panose="02020603050405020304" pitchFamily="18" charset="0"/>
              </a:rPr>
              <a:t>: Develop mobile applications for iOS and Android platforms, allowing passengers to access the system conveniently from their smartphones and tablets.</a:t>
            </a:r>
          </a:p>
          <a:p>
            <a:pPr algn="l">
              <a:lnSpc>
                <a:spcPct val="150000"/>
              </a:lnSpc>
              <a:buFont typeface="Arial" panose="020B0604020202020204" pitchFamily="34" charset="0"/>
              <a:buChar char="•"/>
            </a:pPr>
            <a:r>
              <a:rPr lang="en-US" sz="1600" b="1" i="0" dirty="0">
                <a:solidFill>
                  <a:srgbClr val="0D0D0D"/>
                </a:solidFill>
                <a:effectLst/>
                <a:latin typeface="Times New Roman" panose="02020603050405020304" pitchFamily="18" charset="0"/>
                <a:cs typeface="Times New Roman" panose="02020603050405020304" pitchFamily="18" charset="0"/>
              </a:rPr>
              <a:t>Customer Feedback System</a:t>
            </a:r>
            <a:r>
              <a:rPr lang="en-US" sz="1600" b="0" i="0" dirty="0">
                <a:solidFill>
                  <a:srgbClr val="0D0D0D"/>
                </a:solidFill>
                <a:effectLst/>
                <a:latin typeface="Times New Roman" panose="02020603050405020304" pitchFamily="18" charset="0"/>
                <a:cs typeface="Times New Roman" panose="02020603050405020304" pitchFamily="18" charset="0"/>
              </a:rPr>
              <a:t>: Incorporate a feedback mechanism to gather insights from passengers, enabling continuous improvement and refinement of the system based on user suggestions.</a:t>
            </a:r>
          </a:p>
          <a:p>
            <a:pPr algn="l">
              <a:lnSpc>
                <a:spcPct val="150000"/>
              </a:lnSpc>
              <a:buFont typeface="Arial" panose="020B0604020202020204" pitchFamily="34" charset="0"/>
              <a:buChar char="•"/>
            </a:pPr>
            <a:r>
              <a:rPr lang="en-US" sz="1600" b="1" i="0" dirty="0">
                <a:solidFill>
                  <a:srgbClr val="0D0D0D"/>
                </a:solidFill>
                <a:effectLst/>
                <a:latin typeface="Times New Roman" panose="02020603050405020304" pitchFamily="18" charset="0"/>
                <a:cs typeface="Times New Roman" panose="02020603050405020304" pitchFamily="18" charset="0"/>
              </a:rPr>
              <a:t>Social Media Integration</a:t>
            </a:r>
            <a:r>
              <a:rPr lang="en-US" sz="1600" b="0" i="0" dirty="0">
                <a:solidFill>
                  <a:srgbClr val="0D0D0D"/>
                </a:solidFill>
                <a:effectLst/>
                <a:latin typeface="Times New Roman" panose="02020603050405020304" pitchFamily="18" charset="0"/>
                <a:cs typeface="Times New Roman" panose="02020603050405020304" pitchFamily="18" charset="0"/>
              </a:rPr>
              <a:t>: Enable sharing of travel plans and bookings on social media platforms, increasing visibility and attracting new customers through word-of-mouth marketing.</a:t>
            </a:r>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3C3AB76-8154-42D3-89DA-687482A3C6F2}"/>
              </a:ext>
            </a:extLst>
          </p:cNvPr>
          <p:cNvSpPr txBox="1"/>
          <p:nvPr/>
        </p:nvSpPr>
        <p:spPr>
          <a:xfrm>
            <a:off x="223284" y="1004394"/>
            <a:ext cx="8527311" cy="3372077"/>
          </a:xfrm>
          <a:prstGeom prst="rect">
            <a:avLst/>
          </a:prstGeom>
          <a:noFill/>
        </p:spPr>
        <p:txBody>
          <a:bodyPr wrap="square" rtlCol="0">
            <a:spAutoFit/>
          </a:bodyPr>
          <a:lstStyle/>
          <a:p>
            <a:pPr>
              <a:lnSpc>
                <a:spcPct val="150000"/>
              </a:lnSpc>
            </a:pPr>
            <a:r>
              <a:rPr lang="en-US" sz="1600" dirty="0">
                <a:latin typeface="Times New Roman" panose="02020603050405020304" pitchFamily="18" charset="0"/>
                <a:cs typeface="Times New Roman" panose="02020603050405020304" pitchFamily="18" charset="0"/>
              </a:rPr>
              <a:t>In summary, the Bus Reservation System offers a streamlined solution for both passengers and administrators. Passengers benefit from a user-friendly interface for booking tickets and viewing schedules, while administrators can efficiently manage routes, schedules, and bookings through a centralized dashboard. Built with Python and Flask, the system ensures reliability and scalability.</a:t>
            </a:r>
          </a:p>
          <a:p>
            <a:pPr>
              <a:lnSpc>
                <a:spcPct val="150000"/>
              </a:lnSpc>
            </a:pP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By enhancing convenience for passengers and optimizing operations for administrators, it promises to revolutionize the bus travel experience. With ongoing improvements and potential future enhancements, such as payment integration and mobile app support, the Bus Reservation System stands as a pivotal innovation in the transportation sector.</a:t>
            </a:r>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10A81F11-BB22-4DEA-B7D3-7DBFF2CD6BFF}"/>
              </a:ext>
            </a:extLst>
          </p:cNvPr>
          <p:cNvSpPr txBox="1"/>
          <p:nvPr/>
        </p:nvSpPr>
        <p:spPr>
          <a:xfrm>
            <a:off x="845820" y="1414130"/>
            <a:ext cx="7458208" cy="3002745"/>
          </a:xfrm>
          <a:prstGeom prst="rect">
            <a:avLst/>
          </a:prstGeom>
          <a:noFill/>
        </p:spPr>
        <p:txBody>
          <a:bodyPr wrap="square" rtlCol="0">
            <a:spAutoFit/>
          </a:bodyPr>
          <a:lstStyle/>
          <a:p>
            <a:pPr>
              <a:lnSpc>
                <a:spcPct val="150000"/>
              </a:lnSpc>
            </a:pPr>
            <a:r>
              <a:rPr lang="en-US" sz="1600" dirty="0">
                <a:latin typeface="Times New Roman" panose="02020603050405020304" pitchFamily="18" charset="0"/>
                <a:cs typeface="Times New Roman" panose="02020603050405020304" pitchFamily="18" charset="0"/>
              </a:rPr>
              <a:t>The Bus Reservation System is a software application designed to streamline the process of booking bus tickets for passengers and managing bus operations for administrators. It offers a user-friendly interface for customers to search for available buses based on source and destination, view schedules, select seats, and make bookings. Administrators can efficiently manage bus routes, schedules, seat availability, and bookings through the system's administrative dashboard. By automating ticket booking and management tasks, the Bus Reservation System aims to enhance the overall efficiency and convenience of bus travel for both passengers and operators.</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FED821AF-39D6-4A30-A19E-3E7B3CD1B8A4}"/>
              </a:ext>
            </a:extLst>
          </p:cNvPr>
          <p:cNvSpPr txBox="1"/>
          <p:nvPr/>
        </p:nvSpPr>
        <p:spPr>
          <a:xfrm>
            <a:off x="131032" y="1041593"/>
            <a:ext cx="8779052" cy="329320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traditional process of booking bus tickets involves manual intervention, long queues at ticket counters, and limited accessibility to schedule information. Additionally, bus operators face challenges in managing routes, schedules, seat availability, and bookings effectively. These inefficiencies result in inconvenience for passengers and operational difficulties for bus companies.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Bus Reservation System aims to address these challenges by providing a comprehensive solution for both passengers and administrators. For passengers, the system offers a user-friendly platform to search for available buses, view schedules, select seats, and make bookings conveniently online. For administrators, the system provides tools to manage bus routes, schedules, seat allocations, and bookings efficiently, thereby optimizing operational processes and improving customer satisfaction.</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By automating and centralizing the bus ticketing process, the Bus Reservation System seeks to enhance the overall experience of bus travel for passengers while streamlining operations for bus operators.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266E5BB1-81B6-413B-895E-00222F2B54A9}"/>
              </a:ext>
            </a:extLst>
          </p:cNvPr>
          <p:cNvSpPr txBox="1"/>
          <p:nvPr/>
        </p:nvSpPr>
        <p:spPr>
          <a:xfrm>
            <a:off x="276447" y="1297172"/>
            <a:ext cx="8676167"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Bus Reservation System is a user-friendly platform facilitating seamless booking for passengers and efficient management for administrators. Passengers can easily search for buses, view schedules, select seats, and securely complete bookings online. Administrators can manage routes, schedules, seat allocations, and bookings with ease, accessing detailed sales reports for performance analysis. Built with Python and Flask, the system ensures robust functionality and scalability. </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It aims to enhance passenger convenience through real-time updates and operational efficiency for administrators. With core features like booking management and route scheduling, it sets the stage for future enhancements such as payment integration and mobile app support, promising a transformative experience for both passengers and operators.</a:t>
            </a:r>
            <a:br>
              <a:rPr lang="en-US" sz="1600" dirty="0">
                <a:latin typeface="Times New Roman" panose="02020603050405020304" pitchFamily="18" charset="0"/>
                <a:cs typeface="Times New Roman" panose="02020603050405020304" pitchFamily="18" charset="0"/>
              </a:rPr>
            </a:br>
            <a:endParaRPr lang="en-US"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372077"/>
          </a:xfrm>
          <a:prstGeom prst="rect">
            <a:avLst/>
          </a:prstGeom>
          <a:noFill/>
        </p:spPr>
        <p:txBody>
          <a:bodyPr wrap="square">
            <a:spAutoFit/>
          </a:bodyPr>
          <a:lstStyle/>
          <a:p>
            <a:pPr algn="l">
              <a:lnSpc>
                <a:spcPct val="150000"/>
              </a:lnSpc>
            </a:pPr>
            <a:r>
              <a:rPr lang="en-US" sz="1600" b="0" i="0" dirty="0">
                <a:solidFill>
                  <a:srgbClr val="374151"/>
                </a:solidFill>
                <a:effectLst/>
                <a:latin typeface="Times New Roman" panose="02020603050405020304" pitchFamily="18" charset="0"/>
                <a:cs typeface="Times New Roman" panose="02020603050405020304" pitchFamily="18" charset="0"/>
              </a:rPr>
              <a:t>The Bus Reservation System offers a comprehensive solution to the challenges faced in the traditional bus ticket booking process. By leveraging modern technology, the system provides passengers with a user-friendly platform to search for buses, view schedules, select seats, and book tickets securely online. For administrators, it streamlines operations by allowing them to manage routes, schedules, seat allocations, and bookings efficiently through a centralized dashboard. The system is built using Python with Flask framework for robust backend functionality and utilizes SQLite for reliable data storage. With a focus on enhancing passenger convenience and optimizing bus operations, the Bus Reservation System stands as a transformative solution poised to revolutionize the bus travel experience for both passengers and operators.</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0D5C235A-AE00-42A1-A0E4-FF4270AF8CFA}"/>
              </a:ext>
            </a:extLst>
          </p:cNvPr>
          <p:cNvSpPr txBox="1"/>
          <p:nvPr/>
        </p:nvSpPr>
        <p:spPr>
          <a:xfrm>
            <a:off x="1240325" y="752832"/>
            <a:ext cx="6627325" cy="3464410"/>
          </a:xfrm>
          <a:prstGeom prst="rect">
            <a:avLst/>
          </a:prstGeom>
          <a:noFill/>
        </p:spPr>
        <p:txBody>
          <a:bodyPr wrap="square" rtlCol="0">
            <a:spAutoFit/>
          </a:bodyPr>
          <a:lstStyle/>
          <a:p>
            <a:pPr marL="342900" indent="-342900">
              <a:lnSpc>
                <a:spcPct val="200000"/>
              </a:lnSpc>
              <a:buAutoNum type="arabicPeriod"/>
            </a:pPr>
            <a:r>
              <a:rPr lang="en-US" sz="1600" i="0" dirty="0">
                <a:solidFill>
                  <a:srgbClr val="0D0D0D"/>
                </a:solidFill>
                <a:effectLst/>
                <a:latin typeface="Times New Roman" panose="02020603050405020304" pitchFamily="18" charset="0"/>
                <a:cs typeface="Times New Roman" panose="02020603050405020304" pitchFamily="18" charset="0"/>
              </a:rPr>
              <a:t>System Architecture and Technologies</a:t>
            </a:r>
          </a:p>
          <a:p>
            <a:pPr marL="342900" indent="-342900">
              <a:lnSpc>
                <a:spcPct val="200000"/>
              </a:lnSpc>
              <a:buAutoNum type="arabicPeriod"/>
            </a:pPr>
            <a:r>
              <a:rPr lang="en-US" sz="1600" i="0" dirty="0">
                <a:solidFill>
                  <a:srgbClr val="0D0D0D"/>
                </a:solidFill>
                <a:effectLst/>
                <a:latin typeface="Times New Roman" panose="02020603050405020304" pitchFamily="18" charset="0"/>
                <a:cs typeface="Times New Roman" panose="02020603050405020304" pitchFamily="18" charset="0"/>
              </a:rPr>
              <a:t>Database Design and Management</a:t>
            </a:r>
          </a:p>
          <a:p>
            <a:pPr marL="342900" indent="-342900">
              <a:lnSpc>
                <a:spcPct val="200000"/>
              </a:lnSpc>
              <a:buAutoNum type="arabicPeriod"/>
            </a:pPr>
            <a:r>
              <a:rPr lang="en-US" sz="1600" i="0" dirty="0">
                <a:solidFill>
                  <a:srgbClr val="0D0D0D"/>
                </a:solidFill>
                <a:effectLst/>
                <a:latin typeface="Times New Roman" panose="02020603050405020304" pitchFamily="18" charset="0"/>
                <a:cs typeface="Times New Roman" panose="02020603050405020304" pitchFamily="18" charset="0"/>
              </a:rPr>
              <a:t>User Interface and Experience</a:t>
            </a:r>
          </a:p>
          <a:p>
            <a:pPr marL="342900" indent="-342900">
              <a:lnSpc>
                <a:spcPct val="200000"/>
              </a:lnSpc>
              <a:buAutoNum type="arabicPeriod"/>
            </a:pPr>
            <a:r>
              <a:rPr lang="en-US" sz="1600" i="0" dirty="0">
                <a:solidFill>
                  <a:srgbClr val="0D0D0D"/>
                </a:solidFill>
                <a:effectLst/>
                <a:latin typeface="Times New Roman" panose="02020603050405020304" pitchFamily="18" charset="0"/>
                <a:cs typeface="Times New Roman" panose="02020603050405020304" pitchFamily="18" charset="0"/>
              </a:rPr>
              <a:t>Security and Authentication</a:t>
            </a:r>
          </a:p>
          <a:p>
            <a:pPr marL="342900" indent="-342900">
              <a:lnSpc>
                <a:spcPct val="200000"/>
              </a:lnSpc>
              <a:buAutoNum type="arabicPeriod"/>
            </a:pPr>
            <a:r>
              <a:rPr lang="en-US" sz="1600" i="0" dirty="0">
                <a:solidFill>
                  <a:srgbClr val="0D0D0D"/>
                </a:solidFill>
                <a:effectLst/>
                <a:latin typeface="Times New Roman" panose="02020603050405020304" pitchFamily="18" charset="0"/>
                <a:cs typeface="Times New Roman" panose="02020603050405020304" pitchFamily="18" charset="0"/>
              </a:rPr>
              <a:t>Functionality and Features</a:t>
            </a:r>
          </a:p>
          <a:p>
            <a:pPr marL="342900" indent="-342900">
              <a:lnSpc>
                <a:spcPct val="200000"/>
              </a:lnSpc>
              <a:buAutoNum type="arabicPeriod"/>
            </a:pPr>
            <a:r>
              <a:rPr lang="en-US" sz="1600" i="0" dirty="0">
                <a:solidFill>
                  <a:srgbClr val="0D0D0D"/>
                </a:solidFill>
                <a:effectLst/>
                <a:latin typeface="Times New Roman" panose="02020603050405020304" pitchFamily="18" charset="0"/>
                <a:cs typeface="Times New Roman" panose="02020603050405020304" pitchFamily="18" charset="0"/>
              </a:rPr>
              <a:t>Scalability and Performance Optimization</a:t>
            </a:r>
          </a:p>
          <a:p>
            <a:pPr marL="342900" indent="-342900">
              <a:lnSpc>
                <a:spcPct val="200000"/>
              </a:lnSpc>
              <a:buAutoNum type="arabicPeriod"/>
            </a:pPr>
            <a:r>
              <a:rPr lang="en-US" sz="1600" i="0" dirty="0">
                <a:solidFill>
                  <a:srgbClr val="0D0D0D"/>
                </a:solidFill>
                <a:effectLst/>
                <a:latin typeface="Times New Roman" panose="02020603050405020304" pitchFamily="18" charset="0"/>
                <a:cs typeface="Times New Roman" panose="02020603050405020304" pitchFamily="18" charset="0"/>
              </a:rPr>
              <a:t>Testing and Quality Assurance</a:t>
            </a:r>
            <a:endParaRPr lang="en-US" sz="1600" dirty="0">
              <a:solidFill>
                <a:srgbClr val="0D0D0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1">
            <a:extLst>
              <a:ext uri="{FF2B5EF4-FFF2-40B4-BE49-F238E27FC236}">
                <a16:creationId xmlns:a16="http://schemas.microsoft.com/office/drawing/2014/main" id="{B69E85E5-0F22-414B-B595-6611E989A0C5}"/>
              </a:ext>
            </a:extLst>
          </p:cNvPr>
          <p:cNvSpPr>
            <a:spLocks noChangeArrowheads="1"/>
          </p:cNvSpPr>
          <p:nvPr/>
        </p:nvSpPr>
        <p:spPr bwMode="auto">
          <a:xfrm>
            <a:off x="1685925" y="817990"/>
            <a:ext cx="623887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Modeling and Database Design: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Entity-Relationship Modeling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Database Schema Design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Optimization Techniques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Architecture and Design: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eaLnBrk="0" fontAlgn="base" hangingPunct="0">
              <a:spcBef>
                <a:spcPct val="0"/>
              </a:spcBef>
              <a:spcAft>
                <a:spcPct val="0"/>
              </a:spcAft>
              <a:buClrTx/>
              <a:buFontTx/>
              <a:buChar cha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Layered Architecture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Scalability and Modularity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Considerations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Testing and Validation: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Planning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Testing Techniques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Validation and Verification</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Evaluation and Analysis: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Metrics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Testing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Results Analysis and Optimization</a:t>
            </a:r>
          </a:p>
          <a:p>
            <a:pPr marL="914400" marR="0" lvl="2"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90DFE208-E68E-4265-8411-937FA9EC20C0}"/>
              </a:ext>
            </a:extLst>
          </p:cNvPr>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Söhne"/>
              </a:rPr>
            </a:br>
            <a:endParaRPr kumimoji="0" lang="en-US" altLang="en-US"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TotalTime>
  <Words>953</Words>
  <Application>Microsoft Office PowerPoint</Application>
  <PresentationFormat>On-screen Show (16:9)</PresentationFormat>
  <Paragraphs>78</Paragraphs>
  <Slides>16</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 </vt:lpstr>
      <vt:lpstr>Proposed Solution</vt:lpstr>
      <vt:lpstr>PowerPoint Presentation</vt:lpstr>
      <vt:lpstr>Technology Used</vt:lpstr>
      <vt:lpstr>Modelling &amp; Results</vt:lpstr>
      <vt:lpstr>Homepage</vt:lpstr>
      <vt:lpstr>About-Us-Page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Santhiya. E Elayaraja</cp:lastModifiedBy>
  <cp:revision>13</cp:revision>
  <dcterms:modified xsi:type="dcterms:W3CDTF">2024-04-07T14:38:12Z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